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7C80"/>
    <a:srgbClr val="CC00FF"/>
    <a:srgbClr val="FF33CC"/>
    <a:srgbClr val="FF5050"/>
    <a:srgbClr val="FF3399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A0A9ED-C51C-46F8-9FE9-68FFA02B32B2}" type="datetimeFigureOut">
              <a:rPr lang="sr-Latn-CS" smtClean="0"/>
              <a:pPr/>
              <a:t>25.10.2014</a:t>
            </a:fld>
            <a:endParaRPr lang="hr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41C915-6CB5-44B2-9AF2-37530B052E02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929066"/>
            <a:ext cx="8286340" cy="2571768"/>
          </a:xfrm>
        </p:spPr>
        <p:txBody>
          <a:bodyPr>
            <a:noAutofit/>
          </a:bodyPr>
          <a:lstStyle/>
          <a:p>
            <a:pPr algn="l"/>
            <a:r>
              <a:rPr lang="hr-BA" sz="4400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ZDRAVSTENA NJEGA BOLESNIKA SA OPERIRANIM PRSNIM KOŠEM/PLUĆIMA</a:t>
            </a:r>
            <a:endParaRPr lang="hr-BA" sz="4400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857232"/>
            <a:ext cx="8139478" cy="235745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r-BA" sz="2800" b="1" dirty="0" smtClean="0">
                <a:latin typeface="Comic Sans MS" pitchFamily="66" charset="0"/>
              </a:rPr>
              <a:t>PRIJEOPERACIJSKA PRIPREMA BOLESNIKA ZA OPERACIJU NA PRSNOM KOŠU/PLUĆIMA I SESTRINSKA SKRB BOLESNIKA SA OZLJEDAMA PRSNOG KOŠA</a:t>
            </a:r>
            <a:endParaRPr lang="hr-BA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4398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BA" sz="3600" b="1" dirty="0" smtClean="0">
                <a:latin typeface="Comic Sans MS" pitchFamily="66" charset="0"/>
              </a:rPr>
              <a:t>PRIJEOP.PRIPREMA TORAKALNOG BOLESNIKA</a:t>
            </a:r>
            <a:endParaRPr lang="hr-BA" sz="36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186766" cy="3786214"/>
          </a:xfrm>
        </p:spPr>
        <p:txBody>
          <a:bodyPr>
            <a:normAutofit/>
          </a:bodyPr>
          <a:lstStyle/>
          <a:p>
            <a:pPr>
              <a:buNone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800" b="1" dirty="0" smtClean="0">
                <a:latin typeface="Comic Sans MS" pitchFamily="66" charset="0"/>
              </a:rPr>
              <a:t>opća prijeoperacijska priprema</a:t>
            </a:r>
          </a:p>
          <a:p>
            <a:pPr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priprema respiratornog sustava</a:t>
            </a:r>
          </a:p>
          <a:p>
            <a:pPr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edukacija bolesnika vježbama disanja i iskašljavanja</a:t>
            </a:r>
          </a:p>
          <a:p>
            <a:pPr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neposredna prijeoperacijska priprema (opća)</a:t>
            </a:r>
            <a:endParaRPr lang="hr-BA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7970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BA" sz="3600" b="1" dirty="0" smtClean="0">
                <a:latin typeface="Comic Sans MS" pitchFamily="66" charset="0"/>
              </a:rPr>
              <a:t>SPECIFIČNOSTI TORAKALNOG BOLESNIKA</a:t>
            </a:r>
            <a:endParaRPr lang="hr-BA" sz="36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7467600" cy="384017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BA" b="1" dirty="0" smtClean="0">
                <a:latin typeface="Comic Sans MS" pitchFamily="66" charset="0"/>
              </a:rPr>
              <a:t> položajna drenaža</a:t>
            </a:r>
          </a:p>
          <a:p>
            <a:pPr>
              <a:buFont typeface="Wingdings" pitchFamily="2" charset="2"/>
              <a:buChar char="Ø"/>
            </a:pPr>
            <a:endParaRPr lang="hr-BA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b="1" dirty="0" smtClean="0">
                <a:latin typeface="Comic Sans MS" pitchFamily="66" charset="0"/>
              </a:rPr>
              <a:t> vježbe disanja i iskašljavanja</a:t>
            </a:r>
          </a:p>
          <a:p>
            <a:pPr>
              <a:buFont typeface="Wingdings" pitchFamily="2" charset="2"/>
              <a:buChar char="Ø"/>
            </a:pPr>
            <a:endParaRPr lang="hr-BA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b="1" dirty="0" smtClean="0">
                <a:latin typeface="Comic Sans MS" pitchFamily="66" charset="0"/>
              </a:rPr>
              <a:t> vježba ramena i nadlaktice</a:t>
            </a:r>
            <a:endParaRPr lang="hr-BA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940102"/>
          </a:xfrm>
        </p:spPr>
        <p:txBody>
          <a:bodyPr>
            <a:normAutofit/>
          </a:bodyPr>
          <a:lstStyle/>
          <a:p>
            <a:pPr algn="ctr"/>
            <a:r>
              <a:rPr lang="hr-BA" sz="4000" b="1" dirty="0" smtClean="0">
                <a:latin typeface="Comic Sans MS" pitchFamily="66" charset="0"/>
              </a:rPr>
              <a:t>HVALA NA PAŽNJI!</a:t>
            </a:r>
            <a:endParaRPr lang="hr-BA" sz="4000" b="1" dirty="0">
              <a:latin typeface="Comic Sans MS" pitchFamily="66" charset="0"/>
            </a:endParaRPr>
          </a:p>
        </p:txBody>
      </p:sp>
      <p:pic>
        <p:nvPicPr>
          <p:cNvPr id="3" name="Picture 2" descr="73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357298"/>
            <a:ext cx="6286544" cy="48053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BA" sz="4000" b="1" dirty="0" smtClean="0">
                <a:latin typeface="Comic Sans MS" pitchFamily="66" charset="0"/>
              </a:rPr>
              <a:t>ANATOMIJA DIŠNOG SUSTAVA</a:t>
            </a:r>
            <a:endParaRPr lang="hr-BA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50435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rgbClr val="FF7C80"/>
                </a:solidFill>
                <a:latin typeface="Comic Sans MS" pitchFamily="66" charset="0"/>
              </a:rPr>
              <a:t>nosna šupljina lat. nasus cavi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rgbClr val="FF7C80"/>
                </a:solidFill>
                <a:latin typeface="Comic Sans MS" pitchFamily="66" charset="0"/>
              </a:rPr>
              <a:t>ždrijelo lat. pharinx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rgbClr val="FF6699"/>
                </a:solidFill>
                <a:latin typeface="Comic Sans MS" pitchFamily="66" charset="0"/>
              </a:rPr>
              <a:t>grkljan lat. larynx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dušnik lat. trachea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dvije dušnice lat. bronchus dex. et sin.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rgbClr val="CC00FF"/>
                </a:solidFill>
                <a:latin typeface="Comic Sans MS" pitchFamily="66" charset="0"/>
              </a:rPr>
              <a:t>dva plućna krila lat. pulmones</a:t>
            </a: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poplućnica lat. pleura</a:t>
            </a:r>
          </a:p>
          <a:p>
            <a:pPr>
              <a:buNone/>
            </a:pPr>
            <a:endParaRPr lang="hr-BA" sz="2400" b="1" dirty="0" smtClean="0">
              <a:solidFill>
                <a:srgbClr val="FF3399"/>
              </a:solidFill>
              <a:latin typeface="Comic Sans MS" pitchFamily="66" charset="0"/>
            </a:endParaRPr>
          </a:p>
          <a:p>
            <a:pPr>
              <a:buNone/>
            </a:pPr>
            <a:endParaRPr lang="hr-BA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endParaRPr lang="hr-BA" sz="2400" b="1" dirty="0">
              <a:solidFill>
                <a:srgbClr val="A50021"/>
              </a:solidFill>
              <a:latin typeface="Comic Sans MS" pitchFamily="66" charset="0"/>
            </a:endParaRPr>
          </a:p>
        </p:txBody>
      </p:sp>
      <p:pic>
        <p:nvPicPr>
          <p:cNvPr id="5" name="Content Placeholder 4" descr="73d9b0bd9274b93ac907b3e2537f4cf6_article_ful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1571612"/>
            <a:ext cx="4414911" cy="4929222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1"/>
            <a:ext cx="7215238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r-BA" sz="4000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UPALNE  BOLESTI</a:t>
            </a:r>
            <a:endParaRPr lang="hr-BA" sz="4000" dirty="0">
              <a:ln w="50800"/>
              <a:solidFill>
                <a:schemeClr val="bg1">
                  <a:shade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Picture Placeholder 4" descr="apsces pluć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333" r="12333"/>
          <a:stretch>
            <a:fillRect/>
          </a:stretch>
        </p:blipFill>
        <p:spPr>
          <a:xfrm>
            <a:off x="357158" y="1285860"/>
            <a:ext cx="4257676" cy="428628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29190" y="1142984"/>
            <a:ext cx="3681410" cy="5500726"/>
          </a:xfrm>
        </p:spPr>
        <p:txBody>
          <a:bodyPr>
            <a:normAutofit lnSpcReduction="10000"/>
          </a:bodyPr>
          <a:lstStyle/>
          <a:p>
            <a:r>
              <a:rPr lang="hr-BA" sz="2800" b="1" dirty="0" smtClean="0">
                <a:latin typeface="Comic Sans MS" pitchFamily="66" charset="0"/>
              </a:rPr>
              <a:t>APCES PLUĆA- gnojna upala plućnog tkiva</a:t>
            </a:r>
          </a:p>
          <a:p>
            <a:endParaRPr lang="hr-BA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klinička slika</a:t>
            </a:r>
            <a:r>
              <a:rPr lang="hr-BA" sz="2400" b="1" dirty="0" smtClean="0">
                <a:latin typeface="Comic Sans MS" pitchFamily="66" charset="0"/>
              </a:rPr>
              <a:t>: î temp.</a:t>
            </a:r>
          </a:p>
          <a:p>
            <a:r>
              <a:rPr lang="hr-BA" sz="2400" b="1" dirty="0" smtClean="0">
                <a:latin typeface="Comic Sans MS" pitchFamily="66" charset="0"/>
              </a:rPr>
              <a:t>znojenje,tresavica</a:t>
            </a:r>
            <a:r>
              <a:rPr lang="hr-BA" sz="2400" b="1" dirty="0" smtClean="0">
                <a:latin typeface="Comic Sans MS" pitchFamily="66" charset="0"/>
              </a:rPr>
              <a:t>, otežano disanje,napadaj kašlja</a:t>
            </a:r>
          </a:p>
          <a:p>
            <a:pPr>
              <a:buFont typeface="Wingdings" pitchFamily="2" charset="2"/>
              <a:buChar char="Ø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dg</a:t>
            </a:r>
            <a:r>
              <a:rPr lang="hr-BA" sz="2400" b="1" dirty="0" smtClean="0">
                <a:latin typeface="Comic Sans MS" pitchFamily="66" charset="0"/>
              </a:rPr>
              <a:t>: RTG i CT pluća</a:t>
            </a:r>
          </a:p>
          <a:p>
            <a:pPr>
              <a:buFont typeface="Wingdings" pitchFamily="2" charset="2"/>
              <a:buChar char="Ø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th</a:t>
            </a:r>
            <a:r>
              <a:rPr lang="hr-BA" sz="2400" b="1" dirty="0" smtClean="0">
                <a:latin typeface="Comic Sans MS" pitchFamily="66" charset="0"/>
              </a:rPr>
              <a:t>: lijekovi, drenažni položaj, transfuzija krvi, kirurški zahvat</a:t>
            </a:r>
            <a:endParaRPr lang="hr-BA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967690" cy="10001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r-BA" sz="2800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BRONCHIECTASIA ILI PROŠIRENJE BRONHA</a:t>
            </a:r>
            <a:endParaRPr lang="hr-BA" sz="2800" dirty="0">
              <a:ln w="50800"/>
              <a:solidFill>
                <a:schemeClr val="bg1">
                  <a:shade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Picture Placeholder 4" descr="bronhiektayij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714348" y="1543034"/>
            <a:ext cx="4114800" cy="402910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00628" y="1357298"/>
            <a:ext cx="3643338" cy="52149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400" b="1" dirty="0" smtClean="0">
                <a:latin typeface="Comic Sans MS" pitchFamily="66" charset="0"/>
              </a:rPr>
              <a:t>prirođene ili stečene</a:t>
            </a:r>
          </a:p>
          <a:p>
            <a:endParaRPr lang="hr-BA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000" b="1" u="sng" dirty="0" smtClean="0">
                <a:latin typeface="Comic Sans MS" pitchFamily="66" charset="0"/>
              </a:rPr>
              <a:t>kl.slika:</a:t>
            </a:r>
            <a:r>
              <a:rPr lang="hr-BA" sz="2000" b="1" dirty="0" smtClean="0">
                <a:latin typeface="Comic Sans MS" pitchFamily="66" charset="0"/>
              </a:rPr>
              <a:t> bez većih tegoba osim povremenog kašlja sa sukrvavim iskašljajem jedino kod izostanka infekcije</a:t>
            </a:r>
          </a:p>
          <a:p>
            <a:pPr>
              <a:buFont typeface="Wingdings" pitchFamily="2" charset="2"/>
              <a:buChar char="Ø"/>
            </a:pPr>
            <a:endParaRPr lang="hr-BA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000" b="1" u="sng" dirty="0" smtClean="0">
                <a:latin typeface="Comic Sans MS" pitchFamily="66" charset="0"/>
              </a:rPr>
              <a:t>dg:</a:t>
            </a:r>
            <a:r>
              <a:rPr lang="hr-BA" sz="2000" b="1" dirty="0" smtClean="0">
                <a:latin typeface="Comic Sans MS" pitchFamily="66" charset="0"/>
              </a:rPr>
              <a:t> RTG pluća,bronhoskopija bronhografija</a:t>
            </a:r>
          </a:p>
          <a:p>
            <a:pPr>
              <a:buFont typeface="Wingdings" pitchFamily="2" charset="2"/>
              <a:buChar char="Ø"/>
            </a:pPr>
            <a:endParaRPr lang="hr-BA" sz="20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000" b="1" u="sng" dirty="0" smtClean="0">
                <a:latin typeface="Comic Sans MS" pitchFamily="66" charset="0"/>
              </a:rPr>
              <a:t>th:</a:t>
            </a:r>
            <a:r>
              <a:rPr lang="hr-BA" sz="2000" b="1" dirty="0" smtClean="0">
                <a:latin typeface="Comic Sans MS" pitchFamily="66" charset="0"/>
              </a:rPr>
              <a:t> antibiotici,drenažni položaj,vježbe disanja i iskašljavanja,operacija </a:t>
            </a:r>
          </a:p>
          <a:p>
            <a:endParaRPr lang="hr-BA" sz="2400" b="1" dirty="0" smtClean="0">
              <a:latin typeface="Comic Sans MS" pitchFamily="66" charset="0"/>
            </a:endParaRPr>
          </a:p>
          <a:p>
            <a:endParaRPr lang="hr-BA" sz="2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1"/>
            <a:ext cx="7896252" cy="78581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r-BA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TUMORI BRONHA,PLUĆA I PLEURE</a:t>
            </a:r>
            <a:endParaRPr lang="hr-BA" sz="3200" dirty="0">
              <a:ln w="50800"/>
              <a:solidFill>
                <a:schemeClr val="bg1">
                  <a:shade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Picture Placeholder 4" descr="adenom bronh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835" r="3835"/>
          <a:stretch>
            <a:fillRect/>
          </a:stretch>
        </p:blipFill>
        <p:spPr>
          <a:xfrm>
            <a:off x="428596" y="1214422"/>
            <a:ext cx="4329114" cy="43577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6380" y="1142984"/>
            <a:ext cx="3714776" cy="550072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benigni su rijetkost, najčešći maligni je primarni karcinom bronha</a:t>
            </a:r>
          </a:p>
          <a:p>
            <a:pPr>
              <a:buFont typeface="Wingdings" pitchFamily="2" charset="2"/>
              <a:buChar char="Ø"/>
            </a:pPr>
            <a:r>
              <a:rPr lang="hr-BA" sz="2000" b="1" dirty="0" smtClean="0">
                <a:latin typeface="Comic Sans MS" pitchFamily="66" charset="0"/>
              </a:rPr>
              <a:t> </a:t>
            </a:r>
            <a:r>
              <a:rPr lang="hr-BA" sz="2200" b="1" u="sng" dirty="0" smtClean="0">
                <a:latin typeface="Comic Sans MS" pitchFamily="66" charset="0"/>
              </a:rPr>
              <a:t>klinička slika: </a:t>
            </a:r>
            <a:r>
              <a:rPr lang="hr-BA" sz="2200" b="1" dirty="0" smtClean="0">
                <a:latin typeface="Comic Sans MS" pitchFamily="66" charset="0"/>
              </a:rPr>
              <a:t>kašalj,dispnea,hemoptiza,</a:t>
            </a:r>
          </a:p>
          <a:p>
            <a:r>
              <a:rPr lang="hr-BA" sz="2200" b="1" dirty="0" smtClean="0">
                <a:latin typeface="Comic Sans MS" pitchFamily="66" charset="0"/>
              </a:rPr>
              <a:t>nejasne pneumonije</a:t>
            </a:r>
          </a:p>
          <a:p>
            <a:pPr>
              <a:buFont typeface="Wingdings" pitchFamily="2" charset="2"/>
              <a:buChar char="Ø"/>
            </a:pPr>
            <a:endParaRPr lang="hr-BA" sz="22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200" b="1" dirty="0" smtClean="0">
                <a:latin typeface="Comic Sans MS" pitchFamily="66" charset="0"/>
              </a:rPr>
              <a:t> </a:t>
            </a:r>
            <a:r>
              <a:rPr lang="hr-BA" sz="2200" b="1" u="sng" dirty="0" smtClean="0">
                <a:latin typeface="Comic Sans MS" pitchFamily="66" charset="0"/>
              </a:rPr>
              <a:t>dg:</a:t>
            </a:r>
            <a:r>
              <a:rPr lang="hr-BA" sz="2200" b="1" dirty="0" smtClean="0">
                <a:latin typeface="Comic Sans MS" pitchFamily="66" charset="0"/>
              </a:rPr>
              <a:t> RTG pluća,bronhoskopija,</a:t>
            </a:r>
          </a:p>
          <a:p>
            <a:r>
              <a:rPr lang="hr-BA" sz="2200" b="1" dirty="0" smtClean="0">
                <a:latin typeface="Comic Sans MS" pitchFamily="66" charset="0"/>
              </a:rPr>
              <a:t>citološki pregled sputuma</a:t>
            </a:r>
          </a:p>
          <a:p>
            <a:pPr>
              <a:buFont typeface="Wingdings" pitchFamily="2" charset="2"/>
              <a:buChar char="Ø"/>
            </a:pPr>
            <a:endParaRPr lang="hr-BA" sz="22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200" b="1" dirty="0" smtClean="0">
                <a:latin typeface="Comic Sans MS" pitchFamily="66" charset="0"/>
              </a:rPr>
              <a:t> </a:t>
            </a:r>
            <a:r>
              <a:rPr lang="hr-BA" sz="2200" b="1" u="sng" dirty="0" smtClean="0">
                <a:latin typeface="Comic Sans MS" pitchFamily="66" charset="0"/>
              </a:rPr>
              <a:t>th:</a:t>
            </a:r>
            <a:r>
              <a:rPr lang="hr-BA" sz="2200" b="1" dirty="0" smtClean="0">
                <a:latin typeface="Comic Sans MS" pitchFamily="66" charset="0"/>
              </a:rPr>
              <a:t> operacija,</a:t>
            </a:r>
          </a:p>
          <a:p>
            <a:r>
              <a:rPr lang="hr-BA" sz="2200" b="1" dirty="0" smtClean="0">
                <a:latin typeface="Comic Sans MS" pitchFamily="66" charset="0"/>
              </a:rPr>
              <a:t>kemoterapija, radioterapija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r-BA" sz="4000" b="1" dirty="0" smtClean="0">
                <a:latin typeface="Comic Sans MS" pitchFamily="66" charset="0"/>
              </a:rPr>
              <a:t>OZLJEDE PRSNOG KOŠA</a:t>
            </a:r>
            <a:endParaRPr lang="hr-BA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52864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izazvane mehaničkom silom</a:t>
            </a: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OTVORENE se dijele na penetrantne (ozljeđena pleura) i nepenetrantne (pleura nije ozljeđena)</a:t>
            </a:r>
          </a:p>
          <a:p>
            <a:pPr>
              <a:buFont typeface="Wingdings" pitchFamily="2" charset="2"/>
              <a:buChar char="Ø"/>
            </a:pPr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400" b="1" u="sng" dirty="0" smtClean="0">
                <a:latin typeface="Comic Sans MS" pitchFamily="66" charset="0"/>
              </a:rPr>
              <a:t>kl.slika:</a:t>
            </a:r>
            <a:r>
              <a:rPr lang="hr-BA" sz="2400" b="1" dirty="0" smtClean="0">
                <a:latin typeface="Comic Sans MS" pitchFamily="66" charset="0"/>
              </a:rPr>
              <a:t> bol, šok, dispnea, </a:t>
            </a:r>
            <a:r>
              <a:rPr lang="hr-BA" sz="2400" b="1" u="sng" dirty="0" smtClean="0">
                <a:latin typeface="Comic Sans MS" pitchFamily="66" charset="0"/>
              </a:rPr>
              <a:t>podražajni kašalj kojeg prati hemoptoa</a:t>
            </a:r>
            <a:r>
              <a:rPr lang="hr-BA" sz="2400" b="1" dirty="0" smtClean="0">
                <a:latin typeface="Comic Sans MS" pitchFamily="66" charset="0"/>
              </a:rPr>
              <a:t>, supkutani emfizem, pneumotoraks, hematotoraks</a:t>
            </a:r>
          </a:p>
          <a:p>
            <a:pPr>
              <a:buFont typeface="Wingdings" pitchFamily="2" charset="2"/>
              <a:buChar char="Ø"/>
            </a:pPr>
            <a:r>
              <a:rPr lang="hr-BA" sz="2400" b="1" u="sng" dirty="0" smtClean="0">
                <a:latin typeface="Comic Sans MS" pitchFamily="66" charset="0"/>
              </a:rPr>
              <a:t>dg:</a:t>
            </a:r>
            <a:r>
              <a:rPr lang="hr-BA" sz="2400" b="1" dirty="0" smtClean="0">
                <a:latin typeface="Comic Sans MS" pitchFamily="66" charset="0"/>
              </a:rPr>
              <a:t> anamneza, fizikalni pregled, RTG pluća </a:t>
            </a:r>
          </a:p>
          <a:p>
            <a:pPr>
              <a:buFont typeface="Wingdings" pitchFamily="2" charset="2"/>
              <a:buChar char="Ø"/>
            </a:pPr>
            <a:r>
              <a:rPr lang="hr-BA" sz="2400" b="1" u="sng" dirty="0" smtClean="0">
                <a:latin typeface="Comic Sans MS" pitchFamily="66" charset="0"/>
              </a:rPr>
              <a:t>th:</a:t>
            </a:r>
            <a:r>
              <a:rPr lang="hr-BA" sz="2400" b="1" dirty="0" smtClean="0">
                <a:latin typeface="Comic Sans MS" pitchFamily="66" charset="0"/>
              </a:rPr>
              <a:t> mjere spriječavanja šoka, drenaža pleuralne šupljine, kod penetrantnih hitan kirurški zahvat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285729"/>
            <a:ext cx="3053868" cy="214313"/>
          </a:xfrm>
        </p:spPr>
        <p:txBody>
          <a:bodyPr>
            <a:normAutofit fontScale="90000"/>
          </a:bodyPr>
          <a:lstStyle/>
          <a:p>
            <a:endParaRPr lang="hr-BA" sz="1000" dirty="0"/>
          </a:p>
        </p:txBody>
      </p:sp>
      <p:pic>
        <p:nvPicPr>
          <p:cNvPr id="5" name="Picture Placeholder 4" descr="Prijelom-rebar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000" r="13000"/>
          <a:stretch>
            <a:fillRect/>
          </a:stretch>
        </p:blipFill>
        <p:spPr>
          <a:xfrm>
            <a:off x="428625" y="1143000"/>
            <a:ext cx="4357688" cy="43576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2066" y="642918"/>
            <a:ext cx="3538534" cy="5786478"/>
          </a:xfrm>
        </p:spPr>
        <p:txBody>
          <a:bodyPr>
            <a:normAutofit/>
          </a:bodyPr>
          <a:lstStyle/>
          <a:p>
            <a:r>
              <a:rPr lang="hr-BA" sz="2400" b="1" dirty="0" smtClean="0">
                <a:latin typeface="Comic Sans MS" pitchFamily="66" charset="0"/>
              </a:rPr>
              <a:t>Kod ZATVORENIH </a:t>
            </a:r>
            <a:r>
              <a:rPr lang="hr-BA" sz="2400" b="1" u="sng" dirty="0" smtClean="0">
                <a:latin typeface="Comic Sans MS" pitchFamily="66" charset="0"/>
              </a:rPr>
              <a:t>nema prekida kontinuiteta kože i dolazi do prijeloma rebara (fractura costae)</a:t>
            </a:r>
            <a:endParaRPr lang="hr-BA" sz="2400" b="1" dirty="0" smtClean="0">
              <a:latin typeface="Comic Sans MS" pitchFamily="66" charset="0"/>
            </a:endParaRPr>
          </a:p>
          <a:p>
            <a:endParaRPr lang="hr-BA" sz="2400" b="1" u="sng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hr-BA" sz="2400" b="1" u="sng" dirty="0" smtClean="0">
                <a:latin typeface="Comic Sans MS" pitchFamily="66" charset="0"/>
              </a:rPr>
              <a:t> </a:t>
            </a:r>
            <a:r>
              <a:rPr lang="hr-BA" sz="2000" b="1" u="sng" dirty="0" smtClean="0">
                <a:latin typeface="Comic Sans MS" pitchFamily="66" charset="0"/>
              </a:rPr>
              <a:t>kl.slika:</a:t>
            </a:r>
            <a:r>
              <a:rPr lang="hr-BA" sz="2000" b="1" dirty="0" smtClean="0">
                <a:latin typeface="Comic Sans MS" pitchFamily="66" charset="0"/>
              </a:rPr>
              <a:t> bol pri disanju,kašljanju,kihanju </a:t>
            </a:r>
            <a:r>
              <a:rPr lang="hr-BA" sz="2000" b="1" u="sng" dirty="0" smtClean="0">
                <a:latin typeface="Comic Sans MS" pitchFamily="66" charset="0"/>
              </a:rPr>
              <a:t>na povrijeđenoj strani</a:t>
            </a:r>
          </a:p>
          <a:p>
            <a:pPr>
              <a:buFont typeface="Wingdings" pitchFamily="2" charset="2"/>
              <a:buChar char="Ø"/>
            </a:pPr>
            <a:r>
              <a:rPr lang="hr-BA" sz="2000" b="1" u="sng" dirty="0" smtClean="0">
                <a:latin typeface="Comic Sans MS" pitchFamily="66" charset="0"/>
              </a:rPr>
              <a:t> dg:</a:t>
            </a:r>
            <a:r>
              <a:rPr lang="hr-BA" sz="2000" b="1" dirty="0" smtClean="0">
                <a:latin typeface="Comic Sans MS" pitchFamily="66" charset="0"/>
              </a:rPr>
              <a:t> anamneza,fiz.pregled, RTG pluća</a:t>
            </a:r>
          </a:p>
          <a:p>
            <a:pPr>
              <a:buFont typeface="Wingdings" pitchFamily="2" charset="2"/>
              <a:buChar char="Ø"/>
            </a:pPr>
            <a:r>
              <a:rPr lang="hr-BA" sz="2000" b="1" u="sng" dirty="0" smtClean="0">
                <a:latin typeface="Comic Sans MS" pitchFamily="66" charset="0"/>
              </a:rPr>
              <a:t> th:</a:t>
            </a:r>
            <a:r>
              <a:rPr lang="hr-BA" sz="2000" b="1" dirty="0" smtClean="0">
                <a:latin typeface="Comic Sans MS" pitchFamily="66" charset="0"/>
              </a:rPr>
              <a:t> kao kod otvorenih uz blokadu međurebrenih živaca kod prijeloma rebara</a:t>
            </a:r>
            <a:endParaRPr lang="hr-BA" sz="2000" b="1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3306" y="214291"/>
            <a:ext cx="4857784" cy="85725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hr-BA" sz="36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PNEUMOTORAKS</a:t>
            </a:r>
            <a:endParaRPr lang="hr-BA" sz="36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Picture Placeholder 4" descr="bilateral_pneumothorax_pneumomediastinum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943" r="10943"/>
          <a:stretch>
            <a:fillRect/>
          </a:stretch>
        </p:blipFill>
        <p:spPr>
          <a:xfrm>
            <a:off x="428596" y="1285860"/>
            <a:ext cx="4400552" cy="428628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4" y="1142984"/>
            <a:ext cx="3714776" cy="55007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800" b="1" dirty="0" smtClean="0">
                <a:latin typeface="Comic Sans MS" pitchFamily="66" charset="0"/>
              </a:rPr>
              <a:t>pojava slobodnog zraka u pleuralnoj šupljini</a:t>
            </a:r>
          </a:p>
          <a:p>
            <a:pPr marL="457200" indent="-457200">
              <a:buFont typeface="+mj-lt"/>
              <a:buAutoNum type="arabicPeriod"/>
            </a:pPr>
            <a:r>
              <a:rPr lang="hr-BA" sz="2400" b="1" dirty="0" smtClean="0">
                <a:latin typeface="Comic Sans MS" pitchFamily="66" charset="0"/>
              </a:rPr>
              <a:t>SPONTANI</a:t>
            </a:r>
            <a:endParaRPr lang="hr-BA" sz="2400" b="1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r-BA" sz="2400" b="1" dirty="0" smtClean="0">
                <a:latin typeface="Comic Sans MS" pitchFamily="66" charset="0"/>
              </a:rPr>
              <a:t>TRAUMATSKI</a:t>
            </a:r>
          </a:p>
          <a:p>
            <a:pPr marL="457200" indent="-457200">
              <a:buFont typeface="+mj-lt"/>
              <a:buAutoNum type="arabicPeriod"/>
            </a:pPr>
            <a:r>
              <a:rPr lang="hr-BA" sz="2400" b="1" dirty="0" smtClean="0">
                <a:latin typeface="Comic Sans MS" pitchFamily="66" charset="0"/>
              </a:rPr>
              <a:t>VENTILNI</a:t>
            </a: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dg:</a:t>
            </a:r>
            <a:r>
              <a:rPr lang="hr-BA" sz="2400" b="1" dirty="0" smtClean="0">
                <a:latin typeface="Comic Sans MS" pitchFamily="66" charset="0"/>
              </a:rPr>
              <a:t> anamneza, fizikalni pregled,RTG pluća</a:t>
            </a:r>
          </a:p>
          <a:p>
            <a:pPr>
              <a:buFont typeface="Wingdings" pitchFamily="2" charset="2"/>
              <a:buChar char="Ø"/>
            </a:pPr>
            <a:r>
              <a:rPr lang="hr-BA" sz="2400" b="1" dirty="0" smtClean="0">
                <a:latin typeface="Comic Sans MS" pitchFamily="66" charset="0"/>
              </a:rPr>
              <a:t> </a:t>
            </a:r>
            <a:r>
              <a:rPr lang="hr-BA" sz="2400" b="1" u="sng" dirty="0" smtClean="0">
                <a:latin typeface="Comic Sans MS" pitchFamily="66" charset="0"/>
              </a:rPr>
              <a:t>th:</a:t>
            </a:r>
            <a:r>
              <a:rPr lang="hr-BA" sz="2400" b="1" dirty="0" smtClean="0">
                <a:latin typeface="Comic Sans MS" pitchFamily="66" charset="0"/>
              </a:rPr>
              <a:t> drenaža pleuralne šupljine, kod otvorenog </a:t>
            </a:r>
            <a:r>
              <a:rPr lang="hr-BA" sz="2400" b="1" u="sng" dirty="0" smtClean="0">
                <a:latin typeface="Comic Sans MS" pitchFamily="66" charset="0"/>
              </a:rPr>
              <a:t>hitan kir.zahvat</a:t>
            </a:r>
            <a:endParaRPr lang="hr-BA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969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r-BA" sz="4000" b="1" dirty="0" smtClean="0">
                <a:latin typeface="Comic Sans MS" pitchFamily="66" charset="0"/>
              </a:rPr>
              <a:t>VRSTE DRENAŽA</a:t>
            </a:r>
            <a:endParaRPr lang="hr-BA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3657600" cy="491174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BA" b="1" dirty="0" smtClean="0">
                <a:latin typeface="Comic Sans MS" pitchFamily="66" charset="0"/>
              </a:rPr>
              <a:t> drenaža pleuralne šupljine</a:t>
            </a:r>
          </a:p>
          <a:p>
            <a:pPr>
              <a:buFont typeface="Wingdings" pitchFamily="2" charset="2"/>
              <a:buChar char="q"/>
            </a:pPr>
            <a:r>
              <a:rPr lang="hr-BA" b="1" dirty="0" smtClean="0">
                <a:latin typeface="Comic Sans MS" pitchFamily="66" charset="0"/>
              </a:rPr>
              <a:t> drenaža Büllau</a:t>
            </a:r>
          </a:p>
          <a:p>
            <a:pPr>
              <a:buFont typeface="Wingdings" pitchFamily="2" charset="2"/>
              <a:buChar char="q"/>
            </a:pPr>
            <a:r>
              <a:rPr lang="hr-BA" b="1" dirty="0" smtClean="0">
                <a:latin typeface="Comic Sans MS" pitchFamily="66" charset="0"/>
              </a:rPr>
              <a:t> drenaža pomoću sustava za priključak na pumpu vodenim mlazom</a:t>
            </a:r>
          </a:p>
          <a:p>
            <a:pPr>
              <a:buFont typeface="Wingdings" pitchFamily="2" charset="2"/>
              <a:buChar char="q"/>
            </a:pPr>
            <a:r>
              <a:rPr lang="hr-BA" b="1" dirty="0" smtClean="0">
                <a:latin typeface="Comic Sans MS" pitchFamily="66" charset="0"/>
              </a:rPr>
              <a:t> drenaža pomoću posebnih aparata na električni pogon</a:t>
            </a:r>
            <a:endParaRPr lang="hr-BA" b="1" dirty="0">
              <a:latin typeface="Comic Sans MS" pitchFamily="66" charset="0"/>
            </a:endParaRPr>
          </a:p>
        </p:txBody>
      </p:sp>
      <p:pic>
        <p:nvPicPr>
          <p:cNvPr id="6" name="Content Placeholder 5" descr="50-f334b33a0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1500174"/>
            <a:ext cx="4714908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167</TotalTime>
  <Words>396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ZDRAVSTENA NJEGA BOLESNIKA SA OPERIRANIM PRSNIM KOŠEM/PLUĆIMA</vt:lpstr>
      <vt:lpstr>ANATOMIJA DIŠNOG SUSTAVA</vt:lpstr>
      <vt:lpstr>UPALNE  BOLESTI</vt:lpstr>
      <vt:lpstr>BRONCHIECTASIA ILI PROŠIRENJE BRONHA</vt:lpstr>
      <vt:lpstr>TUMORI BRONHA,PLUĆA I PLEURE</vt:lpstr>
      <vt:lpstr>OZLJEDE PRSNOG KOŠA</vt:lpstr>
      <vt:lpstr>Slide 7</vt:lpstr>
      <vt:lpstr>PNEUMOTORAKS</vt:lpstr>
      <vt:lpstr>VRSTE DRENAŽA</vt:lpstr>
      <vt:lpstr>PRIJEOP.PRIPREMA TORAKALNOG BOLESNIKA</vt:lpstr>
      <vt:lpstr>SPECIFIČNOSTI TORAKALNOG BOLESNIKA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ZDRAVSTENA NJEGA BOLESNIKA SA OPERIRANIM PRSNIM KOŠEM/PLUĆIMA</dc:title>
  <dc:creator>Marija</dc:creator>
  <cp:lastModifiedBy>Marija</cp:lastModifiedBy>
  <cp:revision>42</cp:revision>
  <dcterms:created xsi:type="dcterms:W3CDTF">2014-10-25T10:31:12Z</dcterms:created>
  <dcterms:modified xsi:type="dcterms:W3CDTF">2014-10-25T14:01:01Z</dcterms:modified>
</cp:coreProperties>
</file>